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5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D5D"/>
    <a:srgbClr val="CC5050"/>
    <a:srgbClr val="C94343"/>
    <a:srgbClr val="EF4040"/>
    <a:srgbClr val="6BA96E"/>
    <a:srgbClr val="87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433"/>
  </p:normalViewPr>
  <p:slideViewPr>
    <p:cSldViewPr snapToGrid="0" snapToObjects="1">
      <p:cViewPr>
        <p:scale>
          <a:sx n="75" d="100"/>
          <a:sy n="75" d="100"/>
        </p:scale>
        <p:origin x="-294" y="-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E6580-FEB4-3B4F-B00C-636A0EC3682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C6721-3C49-2F4E-9036-CBBA9CA15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6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C6721-3C49-2F4E-9036-CBBA9CA156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94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04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7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72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7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6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6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2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va\Desktop\Academy\Lectures\Exports\Presentation-slides-Accounting-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66994" y="921525"/>
            <a:ext cx="67586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6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ДВУСТРАННО И ЕДНОСТРАННО СЧЕТОВОДСТВО. СМЕТКОПЛАН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44718" y="1122363"/>
            <a:ext cx="375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2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ЛЕКЦИЯ</a:t>
            </a:r>
            <a:r>
              <a:rPr lang="sk-SK" sz="12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 I 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© 201</a:t>
            </a:r>
            <a:r>
              <a:rPr lang="en-US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8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 Нет Ит</a:t>
            </a:r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22600" y="2150791"/>
            <a:ext cx="83372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BA96E"/>
              </a:buClr>
            </a:pPr>
            <a:r>
              <a:rPr lang="bg-BG" sz="24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Всяка стопанска операция се записва най-малко в две счетоводни сметки, връзката(кореспонденцията) между които се нарича </a:t>
            </a:r>
            <a:r>
              <a:rPr lang="bg-BG" sz="2400" b="1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счетоводна статия</a:t>
            </a:r>
          </a:p>
          <a:p>
            <a:pPr>
              <a:buClr>
                <a:srgbClr val="6BA96E"/>
              </a:buClr>
            </a:pPr>
            <a:endParaRPr lang="bg-BG" sz="2400" b="1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pPr>
              <a:buClr>
                <a:srgbClr val="6BA96E"/>
              </a:buClr>
            </a:pPr>
            <a:r>
              <a:rPr lang="bg-BG" sz="2400" b="1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Проста счетоводна статия </a:t>
            </a:r>
            <a:r>
              <a:rPr lang="bg-BG" sz="24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– включва един дебитен и един кредитен оборот.</a:t>
            </a:r>
          </a:p>
          <a:p>
            <a:pPr>
              <a:buClr>
                <a:srgbClr val="6BA96E"/>
              </a:buClr>
            </a:pPr>
            <a:endParaRPr lang="bg-BG" sz="24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pPr>
              <a:buClr>
                <a:srgbClr val="6BA96E"/>
              </a:buClr>
            </a:pPr>
            <a:r>
              <a:rPr lang="bg-BG" sz="2400" b="1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Сложна счетоводна статия</a:t>
            </a:r>
            <a:r>
              <a:rPr lang="bg-BG" sz="24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 – включва един дебитен и няколко кредитни оборота или няколко дебитни и един кредитен оборот.</a:t>
            </a:r>
            <a:endParaRPr lang="bg-BG" sz="2400" b="1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2600" y="61795"/>
            <a:ext cx="85465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ОСНОВЕН ПРИНЦИП НА ДВУСТРАННОТО СЧЕТОВОДСТВО</a:t>
            </a:r>
          </a:p>
          <a:p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17800" y="3492500"/>
            <a:ext cx="728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  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005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587613" y="541533"/>
            <a:ext cx="85465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ПАРАМЕТРИ НА СЧЕТОВОДНАТА СМЕТКА</a:t>
            </a:r>
          </a:p>
          <a:p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0" y="2623826"/>
            <a:ext cx="6451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rgbClr val="303D5D"/>
                </a:solidFill>
              </a:rPr>
              <a:t>Салдо – начално/крайно; дебитно/кредитно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rgbClr val="303D5D"/>
                </a:solidFill>
              </a:rPr>
              <a:t>Обороти – дебитни/кредитни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rgbClr val="303D5D"/>
                </a:solidFill>
              </a:rPr>
              <a:t>Сборове – дебитни/кредитни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rgbClr val="303D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0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2280651"/>
            <a:ext cx="8381999" cy="2794000"/>
          </a:xfrm>
          <a:prstGeom prst="rect">
            <a:avLst/>
          </a:prstGeom>
          <a:solidFill>
            <a:srgbClr val="C9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022600" y="593515"/>
            <a:ext cx="8546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ВИДОВЕ СЧЕТОВОДНИ СМЕТКИ</a:t>
            </a:r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280651"/>
            <a:ext cx="8381999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300" dirty="0" smtClean="0">
                <a:solidFill>
                  <a:schemeClr val="bg1"/>
                </a:solidFill>
              </a:rPr>
              <a:t>В зависимост от връзката с баланса: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300" dirty="0" smtClean="0">
                <a:solidFill>
                  <a:schemeClr val="bg1"/>
                </a:solidFill>
              </a:rPr>
              <a:t>        активни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300" dirty="0">
                <a:solidFill>
                  <a:schemeClr val="bg1"/>
                </a:solidFill>
              </a:rPr>
              <a:t> </a:t>
            </a:r>
            <a:r>
              <a:rPr lang="bg-BG" sz="2300" dirty="0" smtClean="0">
                <a:solidFill>
                  <a:schemeClr val="bg1"/>
                </a:solidFill>
              </a:rPr>
              <a:t>       пасивни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300" dirty="0">
                <a:solidFill>
                  <a:schemeClr val="bg1"/>
                </a:solidFill>
              </a:rPr>
              <a:t> </a:t>
            </a:r>
            <a:r>
              <a:rPr lang="bg-BG" sz="2300" dirty="0" smtClean="0">
                <a:solidFill>
                  <a:schemeClr val="bg1"/>
                </a:solidFill>
              </a:rPr>
              <a:t>       активно-пасивни</a:t>
            </a:r>
          </a:p>
          <a:p>
            <a:r>
              <a:rPr lang="bg-BG" sz="2300" dirty="0" smtClean="0">
                <a:solidFill>
                  <a:schemeClr val="bg1"/>
                </a:solidFill>
              </a:rPr>
              <a:t>В зависимост от степента на обобщаване на информацията: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300" dirty="0">
                <a:solidFill>
                  <a:schemeClr val="bg1"/>
                </a:solidFill>
              </a:rPr>
              <a:t> </a:t>
            </a:r>
            <a:r>
              <a:rPr lang="bg-BG" sz="2300" dirty="0" smtClean="0">
                <a:solidFill>
                  <a:schemeClr val="bg1"/>
                </a:solidFill>
              </a:rPr>
              <a:t>       синтетични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300" dirty="0">
                <a:solidFill>
                  <a:schemeClr val="bg1"/>
                </a:solidFill>
              </a:rPr>
              <a:t> </a:t>
            </a:r>
            <a:r>
              <a:rPr lang="bg-BG" sz="2300" dirty="0" smtClean="0">
                <a:solidFill>
                  <a:schemeClr val="bg1"/>
                </a:solidFill>
              </a:rPr>
              <a:t>       аналитични</a:t>
            </a:r>
          </a:p>
          <a:p>
            <a:r>
              <a:rPr lang="bg-BG" sz="2300" dirty="0" smtClean="0">
                <a:solidFill>
                  <a:schemeClr val="bg1"/>
                </a:solidFill>
              </a:rPr>
              <a:t>В зависимост от функционалното предназначение: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300" dirty="0">
                <a:solidFill>
                  <a:srgbClr val="C00000"/>
                </a:solidFill>
              </a:rPr>
              <a:t> </a:t>
            </a:r>
            <a:r>
              <a:rPr lang="bg-BG" sz="2300" dirty="0" smtClean="0">
                <a:solidFill>
                  <a:srgbClr val="C00000"/>
                </a:solidFill>
              </a:rPr>
              <a:t>       събирателно-разпределителни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300" dirty="0">
                <a:solidFill>
                  <a:srgbClr val="C00000"/>
                </a:solidFill>
              </a:rPr>
              <a:t> </a:t>
            </a:r>
            <a:r>
              <a:rPr lang="bg-BG" sz="2300" dirty="0" smtClean="0">
                <a:solidFill>
                  <a:srgbClr val="C00000"/>
                </a:solidFill>
              </a:rPr>
              <a:t>       калкулативни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300" dirty="0">
                <a:solidFill>
                  <a:srgbClr val="C00000"/>
                </a:solidFill>
              </a:rPr>
              <a:t> </a:t>
            </a:r>
            <a:r>
              <a:rPr lang="bg-BG" sz="2300" dirty="0" smtClean="0">
                <a:solidFill>
                  <a:srgbClr val="C00000"/>
                </a:solidFill>
              </a:rPr>
              <a:t>       сметки за отчитане на процеси</a:t>
            </a:r>
            <a:endParaRPr lang="bg-BG" sz="23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6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" y="2280651"/>
            <a:ext cx="8161866" cy="2794000"/>
          </a:xfrm>
          <a:prstGeom prst="rect">
            <a:avLst/>
          </a:prstGeom>
          <a:solidFill>
            <a:srgbClr val="303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13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022600" y="607895"/>
            <a:ext cx="85465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ДВОИЧНА ТАБЛИЦА НА ОБОРОТИТЕ</a:t>
            </a:r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699" y="2392684"/>
            <a:ext cx="8022167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300" dirty="0" smtClean="0">
                <a:solidFill>
                  <a:schemeClr val="bg1"/>
                </a:solidFill>
              </a:rPr>
              <a:t>Определя вида на оборота в зависимост от изменението на актива или пасива.</a:t>
            </a:r>
          </a:p>
          <a:p>
            <a:endParaRPr lang="bg-BG" sz="2300" dirty="0">
              <a:solidFill>
                <a:schemeClr val="bg1"/>
              </a:solidFill>
            </a:endParaRPr>
          </a:p>
          <a:p>
            <a:r>
              <a:rPr lang="bg-BG" sz="2300" dirty="0" smtClean="0">
                <a:solidFill>
                  <a:schemeClr val="bg1"/>
                </a:solidFill>
              </a:rPr>
              <a:t>АКТИВ расте </a:t>
            </a:r>
            <a:r>
              <a:rPr lang="bg-BG" sz="2300" b="1" dirty="0" smtClean="0">
                <a:solidFill>
                  <a:schemeClr val="bg1"/>
                </a:solidFill>
              </a:rPr>
              <a:t>(А+)  </a:t>
            </a:r>
            <a:r>
              <a:rPr lang="bg-BG" sz="2300" dirty="0" smtClean="0">
                <a:solidFill>
                  <a:schemeClr val="bg1"/>
                </a:solidFill>
              </a:rPr>
              <a:t>- дебитен оборот</a:t>
            </a:r>
          </a:p>
          <a:p>
            <a:r>
              <a:rPr lang="bg-BG" sz="2300" dirty="0" smtClean="0">
                <a:solidFill>
                  <a:schemeClr val="bg1"/>
                </a:solidFill>
              </a:rPr>
              <a:t>АКТИВ намалява </a:t>
            </a:r>
            <a:r>
              <a:rPr lang="bg-BG" sz="2300" b="1" dirty="0" smtClean="0">
                <a:solidFill>
                  <a:schemeClr val="bg1"/>
                </a:solidFill>
              </a:rPr>
              <a:t>(А-) </a:t>
            </a:r>
            <a:r>
              <a:rPr lang="bg-BG" sz="2300" dirty="0" smtClean="0">
                <a:solidFill>
                  <a:schemeClr val="bg1"/>
                </a:solidFill>
              </a:rPr>
              <a:t>– кредитен оборот</a:t>
            </a:r>
          </a:p>
          <a:p>
            <a:r>
              <a:rPr lang="bg-BG" sz="2300" dirty="0" smtClean="0">
                <a:solidFill>
                  <a:schemeClr val="bg1"/>
                </a:solidFill>
              </a:rPr>
              <a:t>ПАСИВ расте </a:t>
            </a:r>
            <a:r>
              <a:rPr lang="bg-BG" sz="2300" b="1" dirty="0" smtClean="0">
                <a:solidFill>
                  <a:schemeClr val="bg1"/>
                </a:solidFill>
              </a:rPr>
              <a:t>(П+) </a:t>
            </a:r>
            <a:r>
              <a:rPr lang="bg-BG" sz="2300" dirty="0" smtClean="0">
                <a:solidFill>
                  <a:schemeClr val="bg1"/>
                </a:solidFill>
              </a:rPr>
              <a:t>– кредитен оборот</a:t>
            </a:r>
          </a:p>
          <a:p>
            <a:r>
              <a:rPr lang="bg-BG" sz="2300" dirty="0" smtClean="0">
                <a:solidFill>
                  <a:schemeClr val="bg1"/>
                </a:solidFill>
              </a:rPr>
              <a:t>ПАСИВ намалява </a:t>
            </a:r>
            <a:r>
              <a:rPr lang="bg-BG" sz="2300" b="1" dirty="0" smtClean="0">
                <a:solidFill>
                  <a:schemeClr val="bg1"/>
                </a:solidFill>
              </a:rPr>
              <a:t>(П-) </a:t>
            </a:r>
            <a:r>
              <a:rPr lang="bg-BG" sz="2300" dirty="0" smtClean="0">
                <a:solidFill>
                  <a:schemeClr val="bg1"/>
                </a:solidFill>
              </a:rPr>
              <a:t>– дебитен оборот</a:t>
            </a:r>
            <a:endParaRPr lang="bg-BG" sz="2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9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303D5D"/>
                </a:solidFill>
              </a:rPr>
              <a:t>РАЗРЕШЕНИ КОМБИНАЦИИ МЕЖДУ АКТИВИТЕ И ПАСИВИТЕ. ВИДОВЕ СЧЕТОВОДНИ СТАТИИ СПОРЕД ДВОИЧНАТА ТАБЛИЦА НА ОБОРОТИТЕ</a:t>
            </a:r>
            <a:endParaRPr lang="bg-BG" b="1" dirty="0">
              <a:solidFill>
                <a:srgbClr val="303D5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825625"/>
            <a:ext cx="10922000" cy="4351338"/>
          </a:xfrm>
        </p:spPr>
        <p:txBody>
          <a:bodyPr/>
          <a:lstStyle/>
          <a:p>
            <a:pPr marL="0" indent="0">
              <a:buNone/>
            </a:pPr>
            <a:endParaRPr lang="bg-BG" dirty="0" smtClean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АКТИВ расте / АКТИВ намалява - статична (трансформационна) статия 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ПАСИВ расте / ПАСИВ намалява </a:t>
            </a:r>
            <a:r>
              <a:rPr lang="bg-BG" dirty="0">
                <a:solidFill>
                  <a:srgbClr val="303D5D"/>
                </a:solidFill>
              </a:rPr>
              <a:t>-</a:t>
            </a:r>
            <a:r>
              <a:rPr lang="bg-BG" dirty="0" smtClean="0">
                <a:solidFill>
                  <a:srgbClr val="303D5D"/>
                </a:solidFill>
              </a:rPr>
              <a:t> </a:t>
            </a:r>
            <a:r>
              <a:rPr lang="bg-BG" dirty="0">
                <a:solidFill>
                  <a:srgbClr val="303D5D"/>
                </a:solidFill>
              </a:rPr>
              <a:t>статична (трансформационна) </a:t>
            </a:r>
            <a:r>
              <a:rPr lang="bg-BG" dirty="0" smtClean="0">
                <a:solidFill>
                  <a:srgbClr val="303D5D"/>
                </a:solidFill>
              </a:rPr>
              <a:t>статия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АКТИВ расте / ПАСИВ расте – динамична статия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АКТИВ намалява / ПАСИВ намалява – динамична статия </a:t>
            </a: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72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303D5D"/>
                </a:solidFill>
              </a:rPr>
              <a:t>ЗАБРАНЕНИ КОМБИНАЦИИ МЕЖДУ АКТИВИТЕ И ПАСИВИТЕ</a:t>
            </a:r>
            <a:endParaRPr lang="bg-BG" b="1" dirty="0">
              <a:solidFill>
                <a:srgbClr val="303D5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АКТИВ расте / АКТИВ расте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АКТИВ намалява / АКТИВ намалява</a:t>
            </a:r>
          </a:p>
          <a:p>
            <a:pPr marL="0" indent="0">
              <a:buNone/>
            </a:pPr>
            <a:endParaRPr lang="bg-BG" dirty="0" smtClean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ПАСИВ </a:t>
            </a:r>
            <a:r>
              <a:rPr lang="bg-BG" dirty="0">
                <a:solidFill>
                  <a:srgbClr val="303D5D"/>
                </a:solidFill>
              </a:rPr>
              <a:t>расте / </a:t>
            </a:r>
            <a:r>
              <a:rPr lang="bg-BG" dirty="0" smtClean="0">
                <a:solidFill>
                  <a:srgbClr val="303D5D"/>
                </a:solidFill>
              </a:rPr>
              <a:t>ПАСИВ расте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>
                <a:solidFill>
                  <a:srgbClr val="303D5D"/>
                </a:solidFill>
              </a:rPr>
              <a:t>ПАСИВ </a:t>
            </a:r>
            <a:r>
              <a:rPr lang="bg-BG" dirty="0" smtClean="0">
                <a:solidFill>
                  <a:srgbClr val="303D5D"/>
                </a:solidFill>
              </a:rPr>
              <a:t>намалява </a:t>
            </a:r>
            <a:r>
              <a:rPr lang="bg-BG" dirty="0">
                <a:solidFill>
                  <a:srgbClr val="303D5D"/>
                </a:solidFill>
              </a:rPr>
              <a:t>/ ПАСИВ </a:t>
            </a:r>
            <a:r>
              <a:rPr lang="bg-BG" dirty="0" smtClean="0">
                <a:solidFill>
                  <a:srgbClr val="303D5D"/>
                </a:solidFill>
              </a:rPr>
              <a:t>намалява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АКТИВ расте / ПАСИВ намалява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АКТИВ намалява / ПАСИВ расте</a:t>
            </a: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8101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rgbClr val="303D5D"/>
                </a:solidFill>
              </a:rPr>
              <a:t>СМЕТКОПЛАН</a:t>
            </a:r>
            <a:endParaRPr lang="bg-BG" b="1" dirty="0">
              <a:solidFill>
                <a:srgbClr val="303D5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0500"/>
            <a:ext cx="10515600" cy="47164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bg-BG" sz="3200" dirty="0" smtClean="0">
                <a:solidFill>
                  <a:srgbClr val="303D5D"/>
                </a:solidFill>
              </a:rPr>
              <a:t>В зависимост от предназначението:</a:t>
            </a:r>
          </a:p>
          <a:p>
            <a:pPr marL="0" indent="0">
              <a:buNone/>
            </a:pPr>
            <a:r>
              <a:rPr lang="bg-BG" sz="3200" dirty="0" smtClean="0">
                <a:solidFill>
                  <a:srgbClr val="303D5D"/>
                </a:solidFill>
              </a:rPr>
              <a:t>Национален</a:t>
            </a:r>
          </a:p>
          <a:p>
            <a:pPr marL="0" indent="0">
              <a:buNone/>
            </a:pPr>
            <a:r>
              <a:rPr lang="bg-BG" sz="3200" dirty="0" smtClean="0">
                <a:solidFill>
                  <a:srgbClr val="303D5D"/>
                </a:solidFill>
              </a:rPr>
              <a:t>Индивидуален</a:t>
            </a:r>
          </a:p>
          <a:p>
            <a:pPr marL="0" indent="0">
              <a:buNone/>
            </a:pPr>
            <a:endParaRPr lang="bg-BG" sz="3200" dirty="0" smtClean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sz="3200" dirty="0" smtClean="0">
                <a:solidFill>
                  <a:srgbClr val="303D5D"/>
                </a:solidFill>
              </a:rPr>
              <a:t>В зависимост от степента на обобщаване на информацията:</a:t>
            </a:r>
          </a:p>
          <a:p>
            <a:pPr marL="0" indent="0">
              <a:buNone/>
            </a:pPr>
            <a:r>
              <a:rPr lang="bg-BG" sz="3200" dirty="0" smtClean="0">
                <a:solidFill>
                  <a:srgbClr val="303D5D"/>
                </a:solidFill>
              </a:rPr>
              <a:t>Синтетичен</a:t>
            </a:r>
          </a:p>
          <a:p>
            <a:pPr marL="0" indent="0">
              <a:buNone/>
            </a:pPr>
            <a:r>
              <a:rPr lang="bg-BG" sz="3200" dirty="0" smtClean="0">
                <a:solidFill>
                  <a:srgbClr val="303D5D"/>
                </a:solidFill>
              </a:rPr>
              <a:t>Аналитичен</a:t>
            </a:r>
          </a:p>
          <a:p>
            <a:pPr marL="0" indent="0">
              <a:buNone/>
            </a:pPr>
            <a:endParaRPr lang="bg-BG" sz="3200" dirty="0" smtClean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sz="3200" dirty="0" smtClean="0">
                <a:solidFill>
                  <a:srgbClr val="303D5D"/>
                </a:solidFill>
              </a:rPr>
              <a:t>Видове аналитичности:</a:t>
            </a:r>
          </a:p>
          <a:p>
            <a:pPr marL="0" indent="0">
              <a:buNone/>
            </a:pPr>
            <a:r>
              <a:rPr lang="bg-BG" sz="3200" dirty="0" smtClean="0">
                <a:solidFill>
                  <a:srgbClr val="303D5D"/>
                </a:solidFill>
              </a:rPr>
              <a:t>Външна – чрез подсметки</a:t>
            </a:r>
          </a:p>
          <a:p>
            <a:pPr marL="0" indent="0">
              <a:buNone/>
            </a:pPr>
            <a:r>
              <a:rPr lang="bg-BG" sz="3200" dirty="0" smtClean="0">
                <a:solidFill>
                  <a:srgbClr val="303D5D"/>
                </a:solidFill>
              </a:rPr>
              <a:t>Вътрешна – чрез количествени и неколичествени списъци</a:t>
            </a:r>
          </a:p>
          <a:p>
            <a:pPr marL="0" indent="0">
              <a:buNone/>
            </a:pPr>
            <a:endParaRPr lang="bg-BG" dirty="0" smtClean="0">
              <a:solidFill>
                <a:srgbClr val="303D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894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rgbClr val="303D5D"/>
                </a:solidFill>
              </a:rPr>
              <a:t>СТРУКТУРА НА СМЕТКОПЛАНА</a:t>
            </a:r>
            <a:endParaRPr lang="bg-BG" b="1" dirty="0">
              <a:solidFill>
                <a:srgbClr val="303D5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Има три нива на йерархия:</a:t>
            </a: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Раздели</a:t>
            </a: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Групи</a:t>
            </a: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Сметки</a:t>
            </a:r>
          </a:p>
          <a:p>
            <a:pPr marL="0" indent="0">
              <a:buNone/>
            </a:pPr>
            <a:r>
              <a:rPr lang="bg-BG" dirty="0">
                <a:solidFill>
                  <a:srgbClr val="303D5D"/>
                </a:solidFill>
              </a:rPr>
              <a:t>Н</a:t>
            </a:r>
            <a:r>
              <a:rPr lang="bg-BG" dirty="0" smtClean="0">
                <a:solidFill>
                  <a:srgbClr val="303D5D"/>
                </a:solidFill>
              </a:rPr>
              <a:t>омер(код) на счетоводната сметка- </a:t>
            </a:r>
            <a:r>
              <a:rPr lang="en-US" dirty="0" smtClean="0">
                <a:solidFill>
                  <a:srgbClr val="303D5D"/>
                </a:solidFill>
              </a:rPr>
              <a:t>XYZ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303D5D"/>
                </a:solidFill>
              </a:rPr>
              <a:t>X- </a:t>
            </a:r>
            <a:r>
              <a:rPr lang="bg-BG" dirty="0" smtClean="0">
                <a:solidFill>
                  <a:srgbClr val="303D5D"/>
                </a:solidFill>
              </a:rPr>
              <a:t>раздел  </a:t>
            </a:r>
            <a:r>
              <a:rPr lang="en-US" dirty="0" smtClean="0">
                <a:solidFill>
                  <a:srgbClr val="303D5D"/>
                </a:solidFill>
              </a:rPr>
              <a:t>XY </a:t>
            </a:r>
            <a:r>
              <a:rPr lang="bg-BG" dirty="0" smtClean="0">
                <a:solidFill>
                  <a:srgbClr val="303D5D"/>
                </a:solidFill>
              </a:rPr>
              <a:t>- група  </a:t>
            </a:r>
            <a:r>
              <a:rPr lang="en-US" dirty="0" smtClean="0">
                <a:solidFill>
                  <a:srgbClr val="303D5D"/>
                </a:solidFill>
              </a:rPr>
              <a:t>XYZ </a:t>
            </a:r>
            <a:r>
              <a:rPr lang="bg-BG" dirty="0" smtClean="0">
                <a:solidFill>
                  <a:srgbClr val="303D5D"/>
                </a:solidFill>
              </a:rPr>
              <a:t>-</a:t>
            </a:r>
            <a:r>
              <a:rPr lang="en-US" dirty="0" smtClean="0">
                <a:solidFill>
                  <a:srgbClr val="303D5D"/>
                </a:solidFill>
              </a:rPr>
              <a:t> </a:t>
            </a:r>
            <a:r>
              <a:rPr lang="bg-BG" dirty="0" smtClean="0">
                <a:solidFill>
                  <a:srgbClr val="303D5D"/>
                </a:solidFill>
              </a:rPr>
              <a:t>сметка</a:t>
            </a: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При използване на външна аналитичност след трицифрения номер на сметката се добавят допълнителни цифри според нивото на аналитичност.</a:t>
            </a:r>
          </a:p>
          <a:p>
            <a:pPr marL="0" indent="0">
              <a:buNone/>
            </a:pPr>
            <a:endParaRPr lang="bg-BG" dirty="0" smtClean="0">
              <a:solidFill>
                <a:srgbClr val="303D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66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rgbClr val="303D5D"/>
                </a:solidFill>
              </a:rPr>
              <a:t>ВИДОВЕ СМЕТКИ НА НИВО РАЗДЕЛИ</a:t>
            </a:r>
            <a:endParaRPr lang="bg-BG" b="1" dirty="0">
              <a:solidFill>
                <a:srgbClr val="303D5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РАЗДЕЛ 1 – КАПИТАЛИ – </a:t>
            </a:r>
            <a:r>
              <a:rPr lang="bg-BG" dirty="0" smtClean="0">
                <a:solidFill>
                  <a:srgbClr val="FF0000"/>
                </a:solidFill>
              </a:rPr>
              <a:t>ПАСИВНИ СМЕТКИ *</a:t>
            </a:r>
          </a:p>
          <a:p>
            <a:pPr marL="0" indent="0">
              <a:buNone/>
            </a:pPr>
            <a:r>
              <a:rPr lang="bg-BG" dirty="0">
                <a:solidFill>
                  <a:srgbClr val="303D5D"/>
                </a:solidFill>
              </a:rPr>
              <a:t>РАЗДЕЛ </a:t>
            </a:r>
            <a:r>
              <a:rPr lang="bg-BG" dirty="0" smtClean="0">
                <a:solidFill>
                  <a:srgbClr val="303D5D"/>
                </a:solidFill>
              </a:rPr>
              <a:t>2 – ДЪЛГОТРАЙНИ АКТИВИ – </a:t>
            </a:r>
            <a:r>
              <a:rPr lang="bg-BG" dirty="0" smtClean="0">
                <a:solidFill>
                  <a:srgbClr val="00B050"/>
                </a:solidFill>
              </a:rPr>
              <a:t>АКТИВНИ СМЕТКИ</a:t>
            </a:r>
            <a:endParaRPr lang="bg-BG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bg-BG" dirty="0">
                <a:solidFill>
                  <a:srgbClr val="303D5D"/>
                </a:solidFill>
              </a:rPr>
              <a:t>РАЗДЕЛ </a:t>
            </a:r>
            <a:r>
              <a:rPr lang="bg-BG" dirty="0" smtClean="0">
                <a:solidFill>
                  <a:srgbClr val="303D5D"/>
                </a:solidFill>
              </a:rPr>
              <a:t>3 – МАТЕРИАЛНИ ЗАПАСИ – </a:t>
            </a:r>
            <a:r>
              <a:rPr lang="bg-BG" dirty="0" smtClean="0">
                <a:solidFill>
                  <a:srgbClr val="00B050"/>
                </a:solidFill>
              </a:rPr>
              <a:t>АКТИВНИ СМЕТКИ</a:t>
            </a:r>
            <a:endParaRPr lang="bg-BG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bg-BG" dirty="0">
                <a:solidFill>
                  <a:srgbClr val="303D5D"/>
                </a:solidFill>
              </a:rPr>
              <a:t>РАЗДЕЛ </a:t>
            </a:r>
            <a:r>
              <a:rPr lang="bg-BG" dirty="0" smtClean="0">
                <a:solidFill>
                  <a:srgbClr val="303D5D"/>
                </a:solidFill>
              </a:rPr>
              <a:t>4 – РАЗЧЕТИ – </a:t>
            </a:r>
            <a:r>
              <a:rPr lang="bg-BG" dirty="0" smtClean="0">
                <a:solidFill>
                  <a:srgbClr val="00B050"/>
                </a:solidFill>
              </a:rPr>
              <a:t>АКТИВНИ</a:t>
            </a:r>
            <a:r>
              <a:rPr lang="bg-BG" dirty="0" smtClean="0">
                <a:solidFill>
                  <a:srgbClr val="303D5D"/>
                </a:solidFill>
              </a:rPr>
              <a:t>,</a:t>
            </a:r>
            <a:r>
              <a:rPr lang="bg-BG" dirty="0" smtClean="0">
                <a:solidFill>
                  <a:srgbClr val="FF0000"/>
                </a:solidFill>
              </a:rPr>
              <a:t>ПАСИВНИ</a:t>
            </a:r>
            <a:r>
              <a:rPr lang="bg-BG" dirty="0" smtClean="0">
                <a:solidFill>
                  <a:srgbClr val="303D5D"/>
                </a:solidFill>
              </a:rPr>
              <a:t>,</a:t>
            </a:r>
            <a:r>
              <a:rPr lang="bg-BG" dirty="0" smtClean="0">
                <a:solidFill>
                  <a:srgbClr val="FFC000"/>
                </a:solidFill>
              </a:rPr>
              <a:t>АКТИВНО-ПАСИВНИ</a:t>
            </a:r>
            <a:endParaRPr lang="bg-BG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bg-BG" dirty="0">
                <a:solidFill>
                  <a:srgbClr val="303D5D"/>
                </a:solidFill>
              </a:rPr>
              <a:t>РАЗДЕЛ </a:t>
            </a:r>
            <a:r>
              <a:rPr lang="bg-BG" dirty="0" smtClean="0">
                <a:solidFill>
                  <a:srgbClr val="303D5D"/>
                </a:solidFill>
              </a:rPr>
              <a:t>5 – ФИНАНСОВИ СРЕДСТВА – </a:t>
            </a:r>
            <a:r>
              <a:rPr lang="bg-BG" dirty="0" smtClean="0">
                <a:solidFill>
                  <a:srgbClr val="00B050"/>
                </a:solidFill>
              </a:rPr>
              <a:t>АКТИВНИ СМЕТКИ</a:t>
            </a:r>
            <a:endParaRPr lang="bg-BG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bg-BG" dirty="0">
                <a:solidFill>
                  <a:srgbClr val="303D5D"/>
                </a:solidFill>
              </a:rPr>
              <a:t>РАЗДЕЛ </a:t>
            </a:r>
            <a:r>
              <a:rPr lang="bg-BG" dirty="0" smtClean="0">
                <a:solidFill>
                  <a:srgbClr val="303D5D"/>
                </a:solidFill>
              </a:rPr>
              <a:t>6 – РАЗХОДИ – </a:t>
            </a:r>
            <a:r>
              <a:rPr lang="bg-BG" dirty="0" smtClean="0">
                <a:solidFill>
                  <a:srgbClr val="00B050"/>
                </a:solidFill>
              </a:rPr>
              <a:t>АКТИВНИ СМЕТКИ</a:t>
            </a:r>
            <a:endParaRPr lang="bg-BG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bg-BG" dirty="0">
                <a:solidFill>
                  <a:srgbClr val="303D5D"/>
                </a:solidFill>
              </a:rPr>
              <a:t>РАЗДЕЛ </a:t>
            </a:r>
            <a:r>
              <a:rPr lang="bg-BG" dirty="0" smtClean="0">
                <a:solidFill>
                  <a:srgbClr val="303D5D"/>
                </a:solidFill>
              </a:rPr>
              <a:t>7 – ПРИХОДИ – </a:t>
            </a:r>
            <a:r>
              <a:rPr lang="bg-BG" dirty="0" smtClean="0">
                <a:solidFill>
                  <a:srgbClr val="FF0000"/>
                </a:solidFill>
              </a:rPr>
              <a:t>ПАСИВНИ СМЕТКИ</a:t>
            </a:r>
          </a:p>
          <a:p>
            <a:pPr marL="0" indent="0">
              <a:buNone/>
            </a:pPr>
            <a:r>
              <a:rPr lang="bg-BG" dirty="0">
                <a:solidFill>
                  <a:srgbClr val="303D5D"/>
                </a:solidFill>
              </a:rPr>
              <a:t>РАЗДЕЛ </a:t>
            </a:r>
            <a:r>
              <a:rPr lang="bg-BG" dirty="0" smtClean="0">
                <a:solidFill>
                  <a:srgbClr val="303D5D"/>
                </a:solidFill>
              </a:rPr>
              <a:t>9 – ЗАДБАЛАНСОВИ СМЕТКИ </a:t>
            </a: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endParaRPr lang="bg-BG" dirty="0" smtClean="0">
              <a:solidFill>
                <a:srgbClr val="303D5D"/>
              </a:solidFill>
            </a:endParaRPr>
          </a:p>
          <a:p>
            <a:pPr marL="0" indent="0">
              <a:buNone/>
            </a:pPr>
            <a:endParaRPr lang="bg-BG" dirty="0" smtClean="0">
              <a:solidFill>
                <a:srgbClr val="303D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29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rgbClr val="303D5D"/>
                </a:solidFill>
              </a:rPr>
              <a:t>ЕДНОСТРАННО СЧЕТОВОДСТВО</a:t>
            </a:r>
            <a:endParaRPr lang="bg-BG" b="1" dirty="0">
              <a:solidFill>
                <a:srgbClr val="303D5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0" y="1825625"/>
            <a:ext cx="113284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Критерии: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dirty="0" smtClean="0">
                <a:solidFill>
                  <a:srgbClr val="303D5D"/>
                </a:solidFill>
              </a:rPr>
              <a:t>Фирмата да е регистрирана като Едноличен търговец</a:t>
            </a:r>
          </a:p>
          <a:p>
            <a:pPr marL="0" indent="0">
              <a:buNone/>
            </a:pPr>
            <a:endParaRPr lang="bg-BG" dirty="0" smtClean="0">
              <a:solidFill>
                <a:srgbClr val="303D5D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bg-BG" dirty="0" smtClean="0">
                <a:solidFill>
                  <a:srgbClr val="303D5D"/>
                </a:solidFill>
              </a:rPr>
              <a:t>Нетни приходи от продажби за предходния отчетен период до 50 000 лв</a:t>
            </a: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endParaRPr lang="bg-BG" dirty="0" smtClean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ЕТ, който отговаря на критериите за прилагане на едностранно счетоводство, може по свой избор да прилага двустранно счетоводно записване.</a:t>
            </a:r>
          </a:p>
        </p:txBody>
      </p:sp>
    </p:spTree>
    <p:extLst>
      <p:ext uri="{BB962C8B-B14F-4D97-AF65-F5344CB8AC3E}">
        <p14:creationId xmlns:p14="http://schemas.microsoft.com/office/powerpoint/2010/main" val="105842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rgbClr val="303D5D"/>
                </a:solidFill>
              </a:rPr>
              <a:t>ЕДНОСТРАННО СЧЕТОВОДСТВО</a:t>
            </a:r>
            <a:endParaRPr lang="bg-BG" b="1" dirty="0">
              <a:solidFill>
                <a:srgbClr val="303D5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0" y="1825625"/>
            <a:ext cx="113284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При едностранното счетоводство </a:t>
            </a:r>
            <a:r>
              <a:rPr lang="bg-BG" b="1" dirty="0" smtClean="0">
                <a:solidFill>
                  <a:srgbClr val="303D5D"/>
                </a:solidFill>
              </a:rPr>
              <a:t>не</a:t>
            </a:r>
            <a:r>
              <a:rPr lang="bg-BG" dirty="0" smtClean="0">
                <a:solidFill>
                  <a:srgbClr val="303D5D"/>
                </a:solidFill>
              </a:rPr>
              <a:t> се съставят счетоводни статии и </a:t>
            </a:r>
            <a:r>
              <a:rPr lang="bg-BG" b="1" dirty="0" smtClean="0">
                <a:solidFill>
                  <a:srgbClr val="303D5D"/>
                </a:solidFill>
              </a:rPr>
              <a:t>не</a:t>
            </a:r>
            <a:r>
              <a:rPr lang="bg-BG" dirty="0" smtClean="0">
                <a:solidFill>
                  <a:srgbClr val="303D5D"/>
                </a:solidFill>
              </a:rPr>
              <a:t> се използват счетоводни сметки. 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Счетоводните записвания се отразяват в книги.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Основни книги:</a:t>
            </a: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Книга за приходите</a:t>
            </a: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Книга за разходите</a:t>
            </a: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Книга за материалните запаси</a:t>
            </a: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Инвентарна книга</a:t>
            </a:r>
          </a:p>
        </p:txBody>
      </p:sp>
    </p:spTree>
    <p:extLst>
      <p:ext uri="{BB962C8B-B14F-4D97-AF65-F5344CB8AC3E}">
        <p14:creationId xmlns:p14="http://schemas.microsoft.com/office/powerpoint/2010/main" val="164549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bg-BG" b="1" dirty="0">
              <a:solidFill>
                <a:srgbClr val="303D5D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-477045"/>
            <a:ext cx="11506200" cy="7516793"/>
          </a:xfrm>
        </p:spPr>
      </p:pic>
    </p:spTree>
    <p:extLst>
      <p:ext uri="{BB962C8B-B14F-4D97-AF65-F5344CB8AC3E}">
        <p14:creationId xmlns:p14="http://schemas.microsoft.com/office/powerpoint/2010/main" val="105688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-387432"/>
            <a:ext cx="11722100" cy="8033919"/>
          </a:xfrm>
        </p:spPr>
      </p:pic>
    </p:spTree>
    <p:extLst>
      <p:ext uri="{BB962C8B-B14F-4D97-AF65-F5344CB8AC3E}">
        <p14:creationId xmlns:p14="http://schemas.microsoft.com/office/powerpoint/2010/main" val="827287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1696700" cy="6944261"/>
          </a:xfrm>
        </p:spPr>
      </p:pic>
    </p:spTree>
    <p:extLst>
      <p:ext uri="{BB962C8B-B14F-4D97-AF65-F5344CB8AC3E}">
        <p14:creationId xmlns:p14="http://schemas.microsoft.com/office/powerpoint/2010/main" val="4244453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026900" cy="6898089"/>
          </a:xfrm>
        </p:spPr>
      </p:pic>
    </p:spTree>
    <p:extLst>
      <p:ext uri="{BB962C8B-B14F-4D97-AF65-F5344CB8AC3E}">
        <p14:creationId xmlns:p14="http://schemas.microsoft.com/office/powerpoint/2010/main" val="3163743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Iva\Desktop\Academy\Lectures\Exports\Presentation-slides-Accounting-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44718" y="1122363"/>
            <a:ext cx="375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© 201</a:t>
            </a:r>
            <a:r>
              <a:rPr lang="en-US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8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 Нет Ит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2044001"/>
            <a:ext cx="67586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6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БЛАГОДАРЯ</a:t>
            </a:r>
          </a:p>
          <a:p>
            <a:pPr algn="ctr"/>
            <a:r>
              <a:rPr lang="bg-BG" sz="36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ЗА ВНИМАНИЕТО!</a:t>
            </a:r>
          </a:p>
          <a:p>
            <a:pPr algn="ctr"/>
            <a:endParaRPr lang="bg-BG" sz="44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90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501</Words>
  <Application>Microsoft Office PowerPoint</Application>
  <PresentationFormat>Custom</PresentationFormat>
  <Paragraphs>107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РАЗРЕШЕНИ КОМБИНАЦИИ МЕЖДУ АКТИВИТЕ И ПАСИВИТЕ. ВИДОВЕ СЧЕТОВОДНИ СТАТИИ СПОРЕД ДВОИЧНАТА ТАБЛИЦА НА ОБОРОТИТЕ</vt:lpstr>
      <vt:lpstr>ЗАБРАНЕНИ КОМБИНАЦИИ МЕЖДУ АКТИВИТЕ И ПАСИВИТЕ</vt:lpstr>
      <vt:lpstr>СМЕТКОПЛАН</vt:lpstr>
      <vt:lpstr>СТРУКТУРА НА СМЕТКОПЛАНА</vt:lpstr>
      <vt:lpstr>ВИДОВЕ СМЕТКИ НА НИВО РАЗДЕЛИ</vt:lpstr>
      <vt:lpstr>ЕДНОСТРАННО СЧЕТОВОДСТВО</vt:lpstr>
      <vt:lpstr>ЕДНОСТРАННО СЧЕТОВОДСТВО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Work</cp:lastModifiedBy>
  <cp:revision>40</cp:revision>
  <dcterms:created xsi:type="dcterms:W3CDTF">2017-09-27T09:06:25Z</dcterms:created>
  <dcterms:modified xsi:type="dcterms:W3CDTF">2018-06-08T20:39:17Z</dcterms:modified>
</cp:coreProperties>
</file>